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Glacial Indifference Bold" charset="1" panose="00000800000000000000"/>
      <p:regular r:id="rId18"/>
    </p:embeddedFont>
    <p:embeddedFont>
      <p:font typeface="Open Sans Bold" charset="1" panose="020B0806030504020204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jpe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Relationship Id="rId3" Target="../media/image8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8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8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12500" r="0" b="12500"/>
            <a:stretch>
              <a:fillRect/>
            </a:stretch>
          </p:blipFill>
          <p:spPr>
            <a:xfrm flipH="false" flipV="false">
              <a:off x="0" y="0"/>
              <a:ext cx="24384000" cy="13716000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1915837" y="3834706"/>
            <a:ext cx="14456326" cy="27033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0560"/>
              </a:lnSpc>
              <a:spcBef>
                <a:spcPct val="0"/>
              </a:spcBef>
            </a:pPr>
            <a:r>
              <a:rPr lang="en-US" b="true" sz="960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Sistem Pakar Identifikasi Jamur Aman dan Beracun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915837" y="7510270"/>
            <a:ext cx="14456326" cy="689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b="true" sz="3999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Menggunakan Metode Forward Chaining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915837" y="8250502"/>
            <a:ext cx="14456326" cy="689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b="true" sz="3999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Rizky Ramdhani Koswara - 11122300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8229600"/>
            <a:chOff x="0" y="0"/>
            <a:chExt cx="1806222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06222" cy="812800"/>
            </a:xfrm>
            <a:custGeom>
              <a:avLst/>
              <a:gdLst/>
              <a:ahLst/>
              <a:cxnLst/>
              <a:rect r="r" b="b" t="t" l="l"/>
              <a:pathLst>
                <a:path h="812800" w="1806222">
                  <a:moveTo>
                    <a:pt x="0" y="0"/>
                  </a:moveTo>
                  <a:lnTo>
                    <a:pt x="1806222" y="0"/>
                  </a:lnTo>
                  <a:lnTo>
                    <a:pt x="1806222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2"/>
              <a:stretch>
                <a:fillRect l="0" t="-9305" r="0" b="-9305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1028700" y="8662374"/>
            <a:ext cx="16230600" cy="8922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149"/>
              </a:lnSpc>
            </a:pPr>
            <a:r>
              <a:rPr lang="en-US" b="true" sz="5499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Contoh Diagnosis ‘AMAN’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0" y="6747728"/>
            <a:ext cx="3789137" cy="3539272"/>
          </a:xfrm>
          <a:custGeom>
            <a:avLst/>
            <a:gdLst/>
            <a:ahLst/>
            <a:cxnLst/>
            <a:rect r="r" b="b" t="t" l="l"/>
            <a:pathLst>
              <a:path h="3539272" w="3789137">
                <a:moveTo>
                  <a:pt x="0" y="0"/>
                </a:moveTo>
                <a:lnTo>
                  <a:pt x="3789137" y="0"/>
                </a:lnTo>
                <a:lnTo>
                  <a:pt x="3789137" y="3539272"/>
                </a:lnTo>
                <a:lnTo>
                  <a:pt x="0" y="353927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-7059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8229600"/>
            <a:chOff x="0" y="0"/>
            <a:chExt cx="1806222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06222" cy="812800"/>
            </a:xfrm>
            <a:custGeom>
              <a:avLst/>
              <a:gdLst/>
              <a:ahLst/>
              <a:cxnLst/>
              <a:rect r="r" b="b" t="t" l="l"/>
              <a:pathLst>
                <a:path h="812800" w="1806222">
                  <a:moveTo>
                    <a:pt x="0" y="0"/>
                  </a:moveTo>
                  <a:lnTo>
                    <a:pt x="1806222" y="0"/>
                  </a:lnTo>
                  <a:lnTo>
                    <a:pt x="1806222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2"/>
              <a:stretch>
                <a:fillRect l="0" t="-9305" r="0" b="-9305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1028700" y="8662374"/>
            <a:ext cx="16230600" cy="8922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149"/>
              </a:lnSpc>
            </a:pPr>
            <a:r>
              <a:rPr lang="en-US" b="true" sz="5499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Contoh Diagnosis ‘BERACUN’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0" y="6747728"/>
            <a:ext cx="3789137" cy="3539272"/>
          </a:xfrm>
          <a:custGeom>
            <a:avLst/>
            <a:gdLst/>
            <a:ahLst/>
            <a:cxnLst/>
            <a:rect r="r" b="b" t="t" l="l"/>
            <a:pathLst>
              <a:path h="3539272" w="3789137">
                <a:moveTo>
                  <a:pt x="0" y="0"/>
                </a:moveTo>
                <a:lnTo>
                  <a:pt x="3789137" y="0"/>
                </a:lnTo>
                <a:lnTo>
                  <a:pt x="3789137" y="3539272"/>
                </a:lnTo>
                <a:lnTo>
                  <a:pt x="0" y="353927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-7059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019985" y="1636581"/>
            <a:ext cx="6248029" cy="6248029"/>
          </a:xfrm>
          <a:custGeom>
            <a:avLst/>
            <a:gdLst/>
            <a:ahLst/>
            <a:cxnLst/>
            <a:rect r="r" b="b" t="t" l="l"/>
            <a:pathLst>
              <a:path h="6248029" w="6248029">
                <a:moveTo>
                  <a:pt x="0" y="0"/>
                </a:moveTo>
                <a:lnTo>
                  <a:pt x="6248030" y="0"/>
                </a:lnTo>
                <a:lnTo>
                  <a:pt x="6248030" y="6248030"/>
                </a:lnTo>
                <a:lnTo>
                  <a:pt x="0" y="62480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985673" y="971550"/>
            <a:ext cx="3797082" cy="8922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49"/>
              </a:lnSpc>
              <a:spcBef>
                <a:spcPct val="0"/>
              </a:spcBef>
            </a:pPr>
            <a:r>
              <a:rPr lang="en-US" b="true" sz="5499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Kesimpulan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784402" y="7503617"/>
            <a:ext cx="10719196" cy="17546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80"/>
              </a:lnSpc>
              <a:spcBef>
                <a:spcPct val="0"/>
              </a:spcBef>
            </a:pPr>
            <a:r>
              <a:rPr lang="en-US" b="true" sz="360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Prototipe sistem pakar berhasil dibangun.</a:t>
            </a:r>
          </a:p>
          <a:p>
            <a:pPr algn="ctr">
              <a:lnSpc>
                <a:spcPts val="4680"/>
              </a:lnSpc>
              <a:spcBef>
                <a:spcPct val="0"/>
              </a:spcBef>
            </a:pPr>
            <a:r>
              <a:rPr lang="en-US" b="true" sz="360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Forward Chaining efektif untuk diagnosis.</a:t>
            </a:r>
          </a:p>
          <a:p>
            <a:pPr algn="ctr">
              <a:lnSpc>
                <a:spcPts val="4680"/>
              </a:lnSpc>
              <a:spcBef>
                <a:spcPct val="0"/>
              </a:spcBef>
            </a:pPr>
            <a:r>
              <a:rPr lang="en-US" b="true" sz="360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Python + Streamlit mempermudah pengembangan.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9144000" cy="10287000"/>
            <a:chOff x="0" y="0"/>
            <a:chExt cx="12192000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22222" t="0" r="22222" b="0"/>
            <a:stretch>
              <a:fillRect/>
            </a:stretch>
          </p:blipFill>
          <p:spPr>
            <a:xfrm flipH="false" flipV="false">
              <a:off x="0" y="0"/>
              <a:ext cx="12192000" cy="13716000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9940058" y="2161334"/>
            <a:ext cx="6813935" cy="68256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7240" indent="-388620" lvl="1">
              <a:lnSpc>
                <a:spcPts val="5400"/>
              </a:lnSpc>
              <a:buFont typeface="Arial"/>
              <a:buChar char="•"/>
            </a:pPr>
            <a:r>
              <a:rPr lang="en-US" b="true" sz="360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B</a:t>
            </a:r>
            <a:r>
              <a:rPr lang="en-US" b="true" sz="360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anyak jamur beracun mirip dengan yang aman.</a:t>
            </a:r>
          </a:p>
          <a:p>
            <a:pPr algn="l" marL="777240" indent="-388620" lvl="1">
              <a:lnSpc>
                <a:spcPts val="5400"/>
              </a:lnSpc>
              <a:buFont typeface="Arial"/>
              <a:buChar char="•"/>
            </a:pPr>
            <a:r>
              <a:rPr lang="en-US" b="true" sz="360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Kesalahan identifikasi bisa berakibat fatal.</a:t>
            </a:r>
          </a:p>
          <a:p>
            <a:pPr algn="l" marL="777240" indent="-388620" lvl="1">
              <a:lnSpc>
                <a:spcPts val="5400"/>
              </a:lnSpc>
              <a:buFont typeface="Arial"/>
              <a:buChar char="•"/>
            </a:pPr>
            <a:r>
              <a:rPr lang="en-US" b="true" sz="360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Diperlukan alat bantu digital untuk masyarakat awam.</a:t>
            </a:r>
          </a:p>
          <a:p>
            <a:pPr algn="l" marL="777240" indent="-388620" lvl="1">
              <a:lnSpc>
                <a:spcPts val="5400"/>
              </a:lnSpc>
              <a:buFont typeface="Arial"/>
              <a:buChar char="•"/>
            </a:pPr>
            <a:r>
              <a:rPr lang="en-US" b="true" sz="360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Bagaimana mendigitalisasi pengetahuan ahli jamur?</a:t>
            </a:r>
          </a:p>
          <a:p>
            <a:pPr algn="l" marL="0" indent="0" lvl="0">
              <a:lnSpc>
                <a:spcPts val="5400"/>
              </a:lnSpc>
              <a:spcBef>
                <a:spcPct val="0"/>
              </a:spcBef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9940058" y="467839"/>
            <a:ext cx="5532090" cy="165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599"/>
              </a:lnSpc>
              <a:spcBef>
                <a:spcPct val="0"/>
              </a:spcBef>
            </a:pPr>
            <a:r>
              <a:rPr lang="en-US" b="true" sz="5499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Latar Belakang Masalah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14350" y="3490308"/>
            <a:ext cx="10070452" cy="5664629"/>
          </a:xfrm>
          <a:custGeom>
            <a:avLst/>
            <a:gdLst/>
            <a:ahLst/>
            <a:cxnLst/>
            <a:rect r="r" b="b" t="t" l="l"/>
            <a:pathLst>
              <a:path h="5664629" w="10070452">
                <a:moveTo>
                  <a:pt x="0" y="0"/>
                </a:moveTo>
                <a:lnTo>
                  <a:pt x="10070452" y="0"/>
                </a:lnTo>
                <a:lnTo>
                  <a:pt x="10070452" y="5664629"/>
                </a:lnTo>
                <a:lnTo>
                  <a:pt x="0" y="56646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662964" y="914400"/>
            <a:ext cx="14962072" cy="946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700"/>
              </a:lnSpc>
              <a:spcBef>
                <a:spcPct val="0"/>
              </a:spcBef>
            </a:pPr>
            <a:r>
              <a:rPr lang="en-US" b="true" sz="5500" u="none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Tujuan &amp; Solusi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1355292" y="2665320"/>
            <a:ext cx="6384175" cy="7004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7235" indent="-388618" lvl="1">
              <a:lnSpc>
                <a:spcPts val="5039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599" u="none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Membangun basis pengetahuan identifikasi jamur.</a:t>
            </a:r>
          </a:p>
          <a:p>
            <a:pPr algn="l" marL="777235" indent="-388618" lvl="1">
              <a:lnSpc>
                <a:spcPts val="5039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599" u="none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Merancang mesin inferensi (Forward Chaining).</a:t>
            </a:r>
          </a:p>
          <a:p>
            <a:pPr algn="l" marL="777235" indent="-388618" lvl="1">
              <a:lnSpc>
                <a:spcPts val="5039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599" u="none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Implementasi dalam aplikasi web interaktif.</a:t>
            </a:r>
          </a:p>
          <a:p>
            <a:pPr algn="l" marL="777235" indent="-388618" lvl="1">
              <a:lnSpc>
                <a:spcPts val="5039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599" u="none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Hasil: Prototipe diagnosis Aman/Beracun berbasis ciri fisik.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2041092"/>
            <a:ext cx="6814499" cy="25276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7240" indent="-388620" lvl="1">
              <a:lnSpc>
                <a:spcPts val="5040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60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Program yang meniru pengambilan keputusan pakar.</a:t>
            </a:r>
          </a:p>
          <a:p>
            <a:pPr algn="l">
              <a:lnSpc>
                <a:spcPts val="5040"/>
              </a:lnSpc>
              <a:spcBef>
                <a:spcPct val="0"/>
              </a:spcBef>
            </a:pPr>
          </a:p>
        </p:txBody>
      </p:sp>
      <p:grpSp>
        <p:nvGrpSpPr>
          <p:cNvPr name="Group 3" id="3"/>
          <p:cNvGrpSpPr/>
          <p:nvPr/>
        </p:nvGrpSpPr>
        <p:grpSpPr>
          <a:xfrm rot="0">
            <a:off x="9402683" y="-331213"/>
            <a:ext cx="8885317" cy="10618213"/>
            <a:chOff x="0" y="0"/>
            <a:chExt cx="4169236" cy="498235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169236" cy="4982358"/>
            </a:xfrm>
            <a:custGeom>
              <a:avLst/>
              <a:gdLst/>
              <a:ahLst/>
              <a:cxnLst/>
              <a:rect r="r" b="b" t="t" l="l"/>
              <a:pathLst>
                <a:path h="4982358" w="4169236">
                  <a:moveTo>
                    <a:pt x="4169236" y="0"/>
                  </a:moveTo>
                  <a:lnTo>
                    <a:pt x="4169236" y="4982358"/>
                  </a:lnTo>
                  <a:lnTo>
                    <a:pt x="0" y="4982358"/>
                  </a:lnTo>
                  <a:lnTo>
                    <a:pt x="0" y="3478683"/>
                  </a:lnTo>
                  <a:cubicBezTo>
                    <a:pt x="0" y="1557485"/>
                    <a:pt x="1866662" y="0"/>
                    <a:pt x="4169236" y="0"/>
                  </a:cubicBezTo>
                  <a:close/>
                </a:path>
              </a:pathLst>
            </a:custGeom>
            <a:blipFill>
              <a:blip r:embed="rId2"/>
              <a:stretch>
                <a:fillRect l="-9751" t="0" r="-9751" b="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1028700" y="1133475"/>
            <a:ext cx="7922057" cy="730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499"/>
              </a:lnSpc>
            </a:pPr>
            <a:r>
              <a:rPr lang="en-US" b="true" sz="5499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Apa itu Sistem Pakar?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4464014"/>
            <a:ext cx="7033671" cy="47894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99"/>
              </a:lnSpc>
              <a:spcBef>
                <a:spcPct val="0"/>
              </a:spcBef>
            </a:pPr>
            <a:r>
              <a:rPr lang="en-US" b="true" sz="5499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Komponen Utama:</a:t>
            </a:r>
          </a:p>
          <a:p>
            <a:pPr algn="l" marL="777240" indent="-388620" lvl="1">
              <a:lnSpc>
                <a:spcPts val="5040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60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Antarmuka Pengguna (Streamlit)</a:t>
            </a:r>
          </a:p>
          <a:p>
            <a:pPr algn="l" marL="777240" indent="-388620" lvl="1">
              <a:lnSpc>
                <a:spcPts val="5040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60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Mesin Inferensi (Forward Chaining)</a:t>
            </a:r>
          </a:p>
          <a:p>
            <a:pPr algn="l" marL="777240" indent="-388620" lvl="1">
              <a:lnSpc>
                <a:spcPts val="5040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60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Basis Pengetahuan (UCI Mushroom Dataset)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946640"/>
            <a:ext cx="18288000" cy="11957538"/>
          </a:xfrm>
          <a:custGeom>
            <a:avLst/>
            <a:gdLst/>
            <a:ahLst/>
            <a:cxnLst/>
            <a:rect r="r" b="b" t="t" l="l"/>
            <a:pathLst>
              <a:path h="11957538" w="18288000">
                <a:moveTo>
                  <a:pt x="0" y="0"/>
                </a:moveTo>
                <a:lnTo>
                  <a:pt x="18288000" y="0"/>
                </a:lnTo>
                <a:lnTo>
                  <a:pt x="18288000" y="11957538"/>
                </a:lnTo>
                <a:lnTo>
                  <a:pt x="0" y="1195753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61645" y="2192957"/>
            <a:ext cx="3817417" cy="5678344"/>
            <a:chOff x="0" y="0"/>
            <a:chExt cx="5089889" cy="7571125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5089889" cy="7571125"/>
              <a:chOff x="0" y="0"/>
              <a:chExt cx="3525957" cy="5244802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3525957" cy="5244802"/>
              </a:xfrm>
              <a:custGeom>
                <a:avLst/>
                <a:gdLst/>
                <a:ahLst/>
                <a:cxnLst/>
                <a:rect r="r" b="b" t="t" l="l"/>
                <a:pathLst>
                  <a:path h="5244802" w="3525957">
                    <a:moveTo>
                      <a:pt x="3401497" y="5244802"/>
                    </a:moveTo>
                    <a:lnTo>
                      <a:pt x="124460" y="5244802"/>
                    </a:lnTo>
                    <a:cubicBezTo>
                      <a:pt x="55880" y="5244802"/>
                      <a:pt x="0" y="5188922"/>
                      <a:pt x="0" y="5120342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3401497" y="0"/>
                    </a:lnTo>
                    <a:cubicBezTo>
                      <a:pt x="3470077" y="0"/>
                      <a:pt x="3525957" y="55880"/>
                      <a:pt x="3525957" y="124460"/>
                    </a:cubicBezTo>
                    <a:lnTo>
                      <a:pt x="3525957" y="5120342"/>
                    </a:lnTo>
                    <a:cubicBezTo>
                      <a:pt x="3525957" y="5188922"/>
                      <a:pt x="3470077" y="5244802"/>
                      <a:pt x="3401497" y="5244802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name="TextBox 6" id="6"/>
            <p:cNvSpPr txBox="true"/>
            <p:nvPr/>
          </p:nvSpPr>
          <p:spPr>
            <a:xfrm rot="0">
              <a:off x="377126" y="3424719"/>
              <a:ext cx="4335638" cy="334803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5040"/>
                </a:lnSpc>
                <a:spcBef>
                  <a:spcPct val="0"/>
                </a:spcBef>
              </a:pPr>
              <a:r>
                <a:rPr lang="en-US" b="true" sz="3600">
                  <a:solidFill>
                    <a:srgbClr val="110A0A"/>
                  </a:solidFill>
                  <a:latin typeface="Glacial Indifference Bold"/>
                  <a:ea typeface="Glacial Indifference Bold"/>
                  <a:cs typeface="Glacial Indifference Bold"/>
                  <a:sym typeface="Glacial Indifference Bold"/>
                </a:rPr>
                <a:t>Sistem menerima fakta dari pengguna</a:t>
              </a:r>
            </a:p>
          </p:txBody>
        </p:sp>
        <p:grpSp>
          <p:nvGrpSpPr>
            <p:cNvPr name="Group 7" id="7"/>
            <p:cNvGrpSpPr/>
            <p:nvPr/>
          </p:nvGrpSpPr>
          <p:grpSpPr>
            <a:xfrm rot="0">
              <a:off x="1951815" y="1182108"/>
              <a:ext cx="1186258" cy="1186258"/>
              <a:chOff x="0" y="0"/>
              <a:chExt cx="6350000" cy="63500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110A0A"/>
              </a:solidFill>
            </p:spPr>
          </p:sp>
        </p:grpSp>
        <p:sp>
          <p:nvSpPr>
            <p:cNvPr name="TextBox 9" id="9"/>
            <p:cNvSpPr txBox="true"/>
            <p:nvPr/>
          </p:nvSpPr>
          <p:spPr>
            <a:xfrm rot="0">
              <a:off x="1951815" y="1365781"/>
              <a:ext cx="1186258" cy="7141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737"/>
                </a:lnSpc>
              </a:pPr>
              <a:r>
                <a:rPr lang="en-US" b="true" sz="3017" spc="-75">
                  <a:solidFill>
                    <a:srgbClr val="FFFFFF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1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4983154" y="2192957"/>
            <a:ext cx="3817417" cy="5678344"/>
            <a:chOff x="0" y="0"/>
            <a:chExt cx="3525957" cy="524480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525957" cy="5244802"/>
            </a:xfrm>
            <a:custGeom>
              <a:avLst/>
              <a:gdLst/>
              <a:ahLst/>
              <a:cxnLst/>
              <a:rect r="r" b="b" t="t" l="l"/>
              <a:pathLst>
                <a:path h="5244802" w="3525957">
                  <a:moveTo>
                    <a:pt x="3401497" y="5244802"/>
                  </a:moveTo>
                  <a:lnTo>
                    <a:pt x="124460" y="5244802"/>
                  </a:lnTo>
                  <a:cubicBezTo>
                    <a:pt x="55880" y="5244802"/>
                    <a:pt x="0" y="5188922"/>
                    <a:pt x="0" y="512034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401497" y="0"/>
                  </a:lnTo>
                  <a:cubicBezTo>
                    <a:pt x="3470077" y="0"/>
                    <a:pt x="3525957" y="55880"/>
                    <a:pt x="3525957" y="124460"/>
                  </a:cubicBezTo>
                  <a:lnTo>
                    <a:pt x="3525957" y="5120342"/>
                  </a:lnTo>
                  <a:cubicBezTo>
                    <a:pt x="3525957" y="5188922"/>
                    <a:pt x="3470077" y="5244802"/>
                    <a:pt x="3401497" y="5244802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5265999" y="4744827"/>
            <a:ext cx="3251728" cy="18895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040"/>
              </a:lnSpc>
              <a:spcBef>
                <a:spcPct val="0"/>
              </a:spcBef>
            </a:pPr>
            <a:r>
              <a:rPr lang="en-US" b="true" sz="3600">
                <a:solidFill>
                  <a:srgbClr val="110A0A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Mencocokkan fakta dengan aturan IF-THEN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6447016" y="3079538"/>
            <a:ext cx="889694" cy="889694"/>
            <a:chOff x="0" y="0"/>
            <a:chExt cx="6350000" cy="63500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10A0A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6447016" y="3181574"/>
            <a:ext cx="889694" cy="5725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37"/>
              </a:lnSpc>
            </a:pPr>
            <a:r>
              <a:rPr lang="en-US" b="true" sz="3017" spc="-75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2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9687229" y="2192957"/>
            <a:ext cx="3817417" cy="5678344"/>
            <a:chOff x="0" y="0"/>
            <a:chExt cx="5089889" cy="7571125"/>
          </a:xfrm>
        </p:grpSpPr>
        <p:grpSp>
          <p:nvGrpSpPr>
            <p:cNvPr name="Group 17" id="17"/>
            <p:cNvGrpSpPr/>
            <p:nvPr/>
          </p:nvGrpSpPr>
          <p:grpSpPr>
            <a:xfrm rot="0">
              <a:off x="0" y="0"/>
              <a:ext cx="5089889" cy="7571125"/>
              <a:chOff x="0" y="0"/>
              <a:chExt cx="3525957" cy="5244802"/>
            </a:xfrm>
          </p:grpSpPr>
          <p:sp>
            <p:nvSpPr>
              <p:cNvPr name="Freeform 18" id="18"/>
              <p:cNvSpPr/>
              <p:nvPr/>
            </p:nvSpPr>
            <p:spPr>
              <a:xfrm flipH="false" flipV="false" rot="0">
                <a:off x="0" y="0"/>
                <a:ext cx="3525957" cy="5244802"/>
              </a:xfrm>
              <a:custGeom>
                <a:avLst/>
                <a:gdLst/>
                <a:ahLst/>
                <a:cxnLst/>
                <a:rect r="r" b="b" t="t" l="l"/>
                <a:pathLst>
                  <a:path h="5244802" w="3525957">
                    <a:moveTo>
                      <a:pt x="3401497" y="5244802"/>
                    </a:moveTo>
                    <a:lnTo>
                      <a:pt x="124460" y="5244802"/>
                    </a:lnTo>
                    <a:cubicBezTo>
                      <a:pt x="55880" y="5244802"/>
                      <a:pt x="0" y="5188922"/>
                      <a:pt x="0" y="5120342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3401497" y="0"/>
                    </a:lnTo>
                    <a:cubicBezTo>
                      <a:pt x="3470077" y="0"/>
                      <a:pt x="3525957" y="55880"/>
                      <a:pt x="3525957" y="124460"/>
                    </a:cubicBezTo>
                    <a:lnTo>
                      <a:pt x="3525957" y="5120342"/>
                    </a:lnTo>
                    <a:cubicBezTo>
                      <a:pt x="3525957" y="5188922"/>
                      <a:pt x="3470077" y="5244802"/>
                      <a:pt x="3401497" y="5244802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name="TextBox 19" id="19"/>
            <p:cNvSpPr txBox="true"/>
            <p:nvPr/>
          </p:nvSpPr>
          <p:spPr>
            <a:xfrm rot="0">
              <a:off x="377126" y="3424719"/>
              <a:ext cx="4335638" cy="334803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5040"/>
                </a:lnSpc>
                <a:spcBef>
                  <a:spcPct val="0"/>
                </a:spcBef>
              </a:pPr>
              <a:r>
                <a:rPr lang="en-US" b="true" sz="3600">
                  <a:solidFill>
                    <a:srgbClr val="110A0A"/>
                  </a:solidFill>
                  <a:latin typeface="Glacial Indifference Bold"/>
                  <a:ea typeface="Glacial Indifference Bold"/>
                  <a:cs typeface="Glacial Indifference Bold"/>
                  <a:sym typeface="Glacial Indifference Bold"/>
                </a:rPr>
                <a:t>Menyimpulkan status berdasarkan aturan</a:t>
              </a:r>
            </a:p>
          </p:txBody>
        </p:sp>
        <p:grpSp>
          <p:nvGrpSpPr>
            <p:cNvPr name="Group 20" id="20"/>
            <p:cNvGrpSpPr/>
            <p:nvPr/>
          </p:nvGrpSpPr>
          <p:grpSpPr>
            <a:xfrm rot="0">
              <a:off x="1951815" y="1182108"/>
              <a:ext cx="1186258" cy="1186258"/>
              <a:chOff x="0" y="0"/>
              <a:chExt cx="6350000" cy="6350000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110A0A"/>
              </a:solidFill>
            </p:spPr>
          </p:sp>
        </p:grpSp>
        <p:sp>
          <p:nvSpPr>
            <p:cNvPr name="TextBox 22" id="22"/>
            <p:cNvSpPr txBox="true"/>
            <p:nvPr/>
          </p:nvSpPr>
          <p:spPr>
            <a:xfrm rot="0">
              <a:off x="1951815" y="1365781"/>
              <a:ext cx="1186258" cy="7141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737"/>
                </a:lnSpc>
              </a:pPr>
              <a:r>
                <a:rPr lang="en-US" b="true" sz="3017" spc="-75">
                  <a:solidFill>
                    <a:srgbClr val="FFFFFF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3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4100030" y="2192957"/>
            <a:ext cx="3817417" cy="5678344"/>
            <a:chOff x="0" y="0"/>
            <a:chExt cx="5089889" cy="7571125"/>
          </a:xfrm>
        </p:grpSpPr>
        <p:grpSp>
          <p:nvGrpSpPr>
            <p:cNvPr name="Group 24" id="24"/>
            <p:cNvGrpSpPr/>
            <p:nvPr/>
          </p:nvGrpSpPr>
          <p:grpSpPr>
            <a:xfrm rot="0">
              <a:off x="0" y="0"/>
              <a:ext cx="5089889" cy="7571125"/>
              <a:chOff x="0" y="0"/>
              <a:chExt cx="3525957" cy="5244802"/>
            </a:xfrm>
          </p:grpSpPr>
          <p:sp>
            <p:nvSpPr>
              <p:cNvPr name="Freeform 25" id="25"/>
              <p:cNvSpPr/>
              <p:nvPr/>
            </p:nvSpPr>
            <p:spPr>
              <a:xfrm flipH="false" flipV="false" rot="0">
                <a:off x="0" y="0"/>
                <a:ext cx="3525957" cy="5244802"/>
              </a:xfrm>
              <a:custGeom>
                <a:avLst/>
                <a:gdLst/>
                <a:ahLst/>
                <a:cxnLst/>
                <a:rect r="r" b="b" t="t" l="l"/>
                <a:pathLst>
                  <a:path h="5244802" w="3525957">
                    <a:moveTo>
                      <a:pt x="3401497" y="5244802"/>
                    </a:moveTo>
                    <a:lnTo>
                      <a:pt x="124460" y="5244802"/>
                    </a:lnTo>
                    <a:cubicBezTo>
                      <a:pt x="55880" y="5244802"/>
                      <a:pt x="0" y="5188922"/>
                      <a:pt x="0" y="5120342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3401497" y="0"/>
                    </a:lnTo>
                    <a:cubicBezTo>
                      <a:pt x="3470077" y="0"/>
                      <a:pt x="3525957" y="55880"/>
                      <a:pt x="3525957" y="124460"/>
                    </a:cubicBezTo>
                    <a:lnTo>
                      <a:pt x="3525957" y="5120342"/>
                    </a:lnTo>
                    <a:cubicBezTo>
                      <a:pt x="3525957" y="5188922"/>
                      <a:pt x="3470077" y="5244802"/>
                      <a:pt x="3401497" y="5244802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name="TextBox 26" id="26"/>
            <p:cNvSpPr txBox="true"/>
            <p:nvPr/>
          </p:nvSpPr>
          <p:spPr>
            <a:xfrm rot="0">
              <a:off x="377126" y="3424719"/>
              <a:ext cx="4335638" cy="334803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5040"/>
                </a:lnSpc>
                <a:spcBef>
                  <a:spcPct val="0"/>
                </a:spcBef>
              </a:pPr>
              <a:r>
                <a:rPr lang="en-US" b="true" sz="3600">
                  <a:solidFill>
                    <a:srgbClr val="110A0A"/>
                  </a:solidFill>
                  <a:latin typeface="Glacial Indifference Bold"/>
                  <a:ea typeface="Glacial Indifference Bold"/>
                  <a:cs typeface="Glacial Indifference Bold"/>
                  <a:sym typeface="Glacial Indifference Bold"/>
                </a:rPr>
                <a:t>Pendekatan data-driven, cocok untuk diagnosis</a:t>
              </a:r>
            </a:p>
          </p:txBody>
        </p:sp>
        <p:grpSp>
          <p:nvGrpSpPr>
            <p:cNvPr name="Group 27" id="27"/>
            <p:cNvGrpSpPr/>
            <p:nvPr/>
          </p:nvGrpSpPr>
          <p:grpSpPr>
            <a:xfrm rot="0">
              <a:off x="1951815" y="1182108"/>
              <a:ext cx="1186258" cy="1186258"/>
              <a:chOff x="0" y="0"/>
              <a:chExt cx="6350000" cy="6350000"/>
            </a:xfrm>
          </p:grpSpPr>
          <p:sp>
            <p:nvSpPr>
              <p:cNvPr name="Freeform 28" id="28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110A0A"/>
              </a:solidFill>
            </p:spPr>
          </p:sp>
        </p:grpSp>
        <p:sp>
          <p:nvSpPr>
            <p:cNvPr name="TextBox 29" id="29"/>
            <p:cNvSpPr txBox="true"/>
            <p:nvPr/>
          </p:nvSpPr>
          <p:spPr>
            <a:xfrm rot="0">
              <a:off x="1951815" y="1365781"/>
              <a:ext cx="1186258" cy="7141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737"/>
                </a:lnSpc>
              </a:pPr>
              <a:r>
                <a:rPr lang="en-US" b="true" sz="3017" spc="-75">
                  <a:solidFill>
                    <a:srgbClr val="FFFFFF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4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40883" y="150533"/>
            <a:ext cx="18006234" cy="9985933"/>
          </a:xfrm>
          <a:prstGeom prst="rect">
            <a:avLst/>
          </a:prstGeom>
          <a:solidFill>
            <a:srgbClr val="D3DDE8"/>
          </a:solidFill>
        </p:spPr>
      </p:sp>
      <p:sp>
        <p:nvSpPr>
          <p:cNvPr name="Freeform 3" id="3"/>
          <p:cNvSpPr/>
          <p:nvPr/>
        </p:nvSpPr>
        <p:spPr>
          <a:xfrm flipH="false" flipV="false" rot="0">
            <a:off x="2461540" y="3011802"/>
            <a:ext cx="8621511" cy="5732139"/>
          </a:xfrm>
          <a:custGeom>
            <a:avLst/>
            <a:gdLst/>
            <a:ahLst/>
            <a:cxnLst/>
            <a:rect r="r" b="b" t="t" l="l"/>
            <a:pathLst>
              <a:path h="5732139" w="8621511">
                <a:moveTo>
                  <a:pt x="0" y="0"/>
                </a:moveTo>
                <a:lnTo>
                  <a:pt x="8621511" y="0"/>
                </a:lnTo>
                <a:lnTo>
                  <a:pt x="8621511" y="5732139"/>
                </a:lnTo>
                <a:lnTo>
                  <a:pt x="0" y="573213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0000"/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808654" y="1994796"/>
            <a:ext cx="6502541" cy="2457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600"/>
              </a:lnSpc>
            </a:pPr>
            <a:r>
              <a:rPr lang="en-US" b="true" sz="800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Arsitektur Sistem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443659" y="3710513"/>
            <a:ext cx="8725376" cy="31658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0"/>
              </a:lnSpc>
              <a:spcBef>
                <a:spcPct val="0"/>
              </a:spcBef>
            </a:pPr>
            <a:r>
              <a:rPr lang="en-US" b="true" sz="360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1. Pengguna memilih ciri-ciri jamur.</a:t>
            </a:r>
          </a:p>
          <a:p>
            <a:pPr algn="l">
              <a:lnSpc>
                <a:spcPts val="5040"/>
              </a:lnSpc>
              <a:spcBef>
                <a:spcPct val="0"/>
              </a:spcBef>
            </a:pPr>
            <a:r>
              <a:rPr lang="en-US" b="true" sz="360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2. Klik 'Cek Status'.</a:t>
            </a:r>
          </a:p>
          <a:p>
            <a:pPr algn="l">
              <a:lnSpc>
                <a:spcPts val="5040"/>
              </a:lnSpc>
              <a:spcBef>
                <a:spcPct val="0"/>
              </a:spcBef>
            </a:pPr>
            <a:r>
              <a:rPr lang="en-US" b="true" sz="360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3. Aplikasi kirim fakta ke mesin inferensi.</a:t>
            </a:r>
          </a:p>
          <a:p>
            <a:pPr algn="l">
              <a:lnSpc>
                <a:spcPts val="5040"/>
              </a:lnSpc>
              <a:spcBef>
                <a:spcPct val="0"/>
              </a:spcBef>
            </a:pPr>
            <a:r>
              <a:rPr lang="en-US" b="true" sz="360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4. Mesin cocokkan aturan dan beri hasil.</a:t>
            </a:r>
          </a:p>
          <a:p>
            <a:pPr algn="l">
              <a:lnSpc>
                <a:spcPts val="5040"/>
              </a:lnSpc>
              <a:spcBef>
                <a:spcPct val="0"/>
              </a:spcBef>
            </a:pPr>
            <a:r>
              <a:rPr lang="en-US" b="true" sz="360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5. Hasil tampil ke pengguna.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7484" y="1695617"/>
            <a:ext cx="17953032" cy="5700088"/>
          </a:xfrm>
          <a:custGeom>
            <a:avLst/>
            <a:gdLst/>
            <a:ahLst/>
            <a:cxnLst/>
            <a:rect r="r" b="b" t="t" l="l"/>
            <a:pathLst>
              <a:path h="5700088" w="17953032">
                <a:moveTo>
                  <a:pt x="0" y="0"/>
                </a:moveTo>
                <a:lnTo>
                  <a:pt x="17953032" y="0"/>
                </a:lnTo>
                <a:lnTo>
                  <a:pt x="17953032" y="5700087"/>
                </a:lnTo>
                <a:lnTo>
                  <a:pt x="0" y="57000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6747728"/>
            <a:ext cx="3789137" cy="3539272"/>
          </a:xfrm>
          <a:custGeom>
            <a:avLst/>
            <a:gdLst/>
            <a:ahLst/>
            <a:cxnLst/>
            <a:rect r="r" b="b" t="t" l="l"/>
            <a:pathLst>
              <a:path h="3539272" w="3789137">
                <a:moveTo>
                  <a:pt x="0" y="0"/>
                </a:moveTo>
                <a:lnTo>
                  <a:pt x="3789137" y="0"/>
                </a:lnTo>
                <a:lnTo>
                  <a:pt x="3789137" y="3539272"/>
                </a:lnTo>
                <a:lnTo>
                  <a:pt x="0" y="353927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-7059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13807" y="382587"/>
            <a:ext cx="4205288" cy="892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49"/>
              </a:lnSpc>
              <a:spcBef>
                <a:spcPct val="0"/>
              </a:spcBef>
            </a:pPr>
            <a:r>
              <a:rPr lang="en-US" b="true" sz="5499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Tabel Aturan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8229600"/>
            <a:chOff x="0" y="0"/>
            <a:chExt cx="1806222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06222" cy="812800"/>
            </a:xfrm>
            <a:custGeom>
              <a:avLst/>
              <a:gdLst/>
              <a:ahLst/>
              <a:cxnLst/>
              <a:rect r="r" b="b" t="t" l="l"/>
              <a:pathLst>
                <a:path h="812800" w="1806222">
                  <a:moveTo>
                    <a:pt x="0" y="0"/>
                  </a:moveTo>
                  <a:lnTo>
                    <a:pt x="1806222" y="0"/>
                  </a:lnTo>
                  <a:lnTo>
                    <a:pt x="1806222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2"/>
              <a:stretch>
                <a:fillRect l="0" t="-9305" r="0" b="-9305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0" y="6747728"/>
            <a:ext cx="3789137" cy="3539272"/>
          </a:xfrm>
          <a:custGeom>
            <a:avLst/>
            <a:gdLst/>
            <a:ahLst/>
            <a:cxnLst/>
            <a:rect r="r" b="b" t="t" l="l"/>
            <a:pathLst>
              <a:path h="3539272" w="3789137">
                <a:moveTo>
                  <a:pt x="0" y="0"/>
                </a:moveTo>
                <a:lnTo>
                  <a:pt x="3789137" y="0"/>
                </a:lnTo>
                <a:lnTo>
                  <a:pt x="3789137" y="3539272"/>
                </a:lnTo>
                <a:lnTo>
                  <a:pt x="0" y="353927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-7059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445759" y="8729345"/>
            <a:ext cx="11396482" cy="936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699"/>
              </a:lnSpc>
              <a:spcBef>
                <a:spcPct val="0"/>
              </a:spcBef>
            </a:pPr>
            <a:r>
              <a:rPr lang="en-US" b="true" sz="5499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Tampilan Awal Aplikasi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8783608"/>
            <a:ext cx="16230600" cy="8922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149"/>
              </a:lnSpc>
            </a:pPr>
            <a:r>
              <a:rPr lang="en-US" b="true" sz="5499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Sidebar Input Pengguna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8229600"/>
            <a:chOff x="0" y="0"/>
            <a:chExt cx="1806222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806222" cy="812800"/>
            </a:xfrm>
            <a:custGeom>
              <a:avLst/>
              <a:gdLst/>
              <a:ahLst/>
              <a:cxnLst/>
              <a:rect r="r" b="b" t="t" l="l"/>
              <a:pathLst>
                <a:path h="812800" w="1806222">
                  <a:moveTo>
                    <a:pt x="0" y="0"/>
                  </a:moveTo>
                  <a:lnTo>
                    <a:pt x="1806222" y="0"/>
                  </a:lnTo>
                  <a:lnTo>
                    <a:pt x="1806222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2"/>
              <a:stretch>
                <a:fillRect l="0" t="-9305" r="0" b="-9305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0" y="6747728"/>
            <a:ext cx="3789137" cy="3539272"/>
          </a:xfrm>
          <a:custGeom>
            <a:avLst/>
            <a:gdLst/>
            <a:ahLst/>
            <a:cxnLst/>
            <a:rect r="r" b="b" t="t" l="l"/>
            <a:pathLst>
              <a:path h="3539272" w="3789137">
                <a:moveTo>
                  <a:pt x="0" y="0"/>
                </a:moveTo>
                <a:lnTo>
                  <a:pt x="3789137" y="0"/>
                </a:lnTo>
                <a:lnTo>
                  <a:pt x="3789137" y="3539272"/>
                </a:lnTo>
                <a:lnTo>
                  <a:pt x="0" y="353927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-7059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DAGrpvECV7o</dc:identifier>
  <dcterms:modified xsi:type="dcterms:W3CDTF">2011-08-01T06:04:30Z</dcterms:modified>
  <cp:revision>1</cp:revision>
  <dc:title>Sistem Pakar Identifikasi Jamur Aman dan Beracun</dc:title>
</cp:coreProperties>
</file>

<file path=docProps/thumbnail.jpeg>
</file>